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99" r:id="rId3"/>
    <p:sldId id="264" r:id="rId4"/>
    <p:sldId id="298" r:id="rId5"/>
    <p:sldId id="260" r:id="rId6"/>
    <p:sldId id="30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11" autoAdjust="0"/>
    <p:restoredTop sz="94660"/>
  </p:normalViewPr>
  <p:slideViewPr>
    <p:cSldViewPr snapToGrid="0">
      <p:cViewPr varScale="1">
        <p:scale>
          <a:sx n="61" d="100"/>
          <a:sy n="61" d="100"/>
        </p:scale>
        <p:origin x="90" y="10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359BC3-BCBB-4CF9-AABA-0F1BDCC3C63C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D14D88-38C2-43B8-B558-74ACCBDB1F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419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DC6890-2751-44C4-B5CE-E372F5CA7B3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0906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위의 표와 같이 매년 장애인 비율이 늘어나고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 일상생활 속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대부분의 구조물들은 일반인들을 기준으로 만들어져 장애인들이 사용하기에는 불편하고 위험합니다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같이 휠체어를 필요로 하는 사람들이 많아졌습니다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 장애인들이 사용하는 휠체어들은 아무런 운행 테스트 없이 보급된 적이 있으며 통계자료에 따르면 사용자들의 사고비율이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46.5%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달하며 사고비율이 높아지고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휠체어를 사용하는 장애인들은 비장애인들보다 운행능력이 떨어지고 더 위험한 사고를 초래합니다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DC6890-2751-44C4-B5CE-E372F5CA7B3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80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138FC-3BBF-4FE0-B1D8-6818508982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A971DF-EA60-4893-B0A7-09525F43A8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A32811-B933-44EF-A803-E826D9873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7FBA8D-EF0B-4DDC-A14A-43C0A694A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5ED5A1-0473-42FC-928A-0B7DF04B9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894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D499F4-6277-4947-A91C-F904E8FE2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647F67-98C0-4C41-ADE1-1C1D9E937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5BBEC0-A5CF-4301-92C7-E44DBAFE2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BB4481-992D-42A7-BAE0-2614776B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80D448-97AE-4D57-9191-881B8B214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896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E887C49-E260-43D1-8492-2A383B3DF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AB5437-5B34-4840-AB7B-725558D25B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AD31A3-8085-4DB1-BD22-EE89651AF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D6457F-B7AD-4433-BCE3-DB4B4BF1C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810AA8-5855-4C0F-A2BC-C6CB9C62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804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2E9CCB-7DBB-4A94-B645-D4C401572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2339BF-95DE-4FDA-BC77-051F3EAB3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0E736C-0B22-4AD1-8588-2EDDBE4D6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C31D71-6F6D-49B7-B88F-B36BEE362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3B978B-3357-493F-857A-72BB2DCCF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623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17A43C-13A1-4FB1-BA1A-9950685C6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66488F-3C6C-4268-8936-82F1DB2EF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0BDFAB-B601-4546-9CB6-34294254B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572827-1BF8-4063-90E6-6405494D7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E299D7-D650-4E49-A39F-29D908C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905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1AEE5-3CB0-4449-9925-9531FFBAF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788374-CD83-4290-9195-F9798925E2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4BFC7E-82BC-4B43-AC5A-6F590AF86B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8123E5-92A6-4BD0-92B6-D3D01D05A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4CD79F-5641-48EE-B4EE-8D5799BE5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7568ED-186E-4298-BEC7-A91761FFF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250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06F508-FA21-47ED-9996-8135A7FA2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09D8-F1B8-46CF-A716-83B74C4F2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35CD6-C7B6-400B-9D66-037D802A68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44FC735-6045-40B7-AFE1-6D44429B18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EF8F50A-B7C3-4D72-BC11-C2269DA6E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E83D9B-4318-445B-86F0-B54199419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E0A07D-4511-4C7D-A8E7-27FB500AF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DEE85C7-02B7-48EF-A59C-F261DD8C5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86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3E6B43-E67E-4D41-9C51-E67BBCBBE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25B6A9C-3138-4912-8A32-AD1045D75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551E86F-9753-4D0A-B24A-2E9A56D65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6B818B3-A7B2-4F7E-B57A-79BE44341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163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341DC2B-86B8-4057-A6A1-FC9BCF8D6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A5E059C-3021-44CC-8270-4106BB2BE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F41A49-6CF6-4ECE-852E-C73A953F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33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19D40-9870-47E5-BD90-ED38C1271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E03532-4561-49FE-96D1-5F3709924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CCCE75-2063-4DBE-AF03-0EB33E802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E6FE63-E22D-4A1D-87EB-AFD3700C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A43945-527B-46D9-8CE4-DDA03DC8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E51D17-1810-4F52-AA08-6FA781EDC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721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90153D-7430-402D-ADA7-B6DE60777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7911BE6-D847-4C5B-9456-4D429E0490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D6F4E3-1C4C-4D55-B472-0BE696EB28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CBD628-3A23-4BD4-975A-FB6C0BBC8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0398C6-6316-41CC-9E3D-C7E59B395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1CDA6F-E22A-46DD-973F-E4BCEDF4B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264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37F23F5-C61F-4104-918B-9263E36BC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69C276-1718-41FA-BB79-14C0CD3EB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0BBBEB-806C-4A76-82BA-30BE257A0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04C43-EEAE-43F0-8ED4-A53A3CD309E5}" type="datetimeFigureOut">
              <a:rPr lang="ko-KR" altLang="en-US" smtClean="0"/>
              <a:t>2018-05-29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B88B05-CD45-4E0B-8762-8A6EC8EA64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AC214B-9694-4B7A-869F-97FB6ED945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9F52E-89C1-4CA5-93AE-6FDCC0AFF1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45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&#50500;&#51060;&#53596;%20&#53580;&#49828;&#53944;%20&#50689;&#49345;/&#49884;&#53248;&#49828;%2001.avi" TargetMode="External"/><Relationship Id="rId7" Type="http://schemas.openxmlformats.org/officeDocument/2006/relationships/image" Target="../media/image9.png"/><Relationship Id="rId12" Type="http://schemas.openxmlformats.org/officeDocument/2006/relationships/hyperlink" Target="http://bigtire.tistory.com/32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ngimg.com/download/31546" TargetMode="External"/><Relationship Id="rId11" Type="http://schemas.microsoft.com/office/2007/relationships/hdphoto" Target="../media/hdphoto1.wdp"/><Relationship Id="rId5" Type="http://schemas.openxmlformats.org/officeDocument/2006/relationships/image" Target="../media/image8.png"/><Relationship Id="rId10" Type="http://schemas.openxmlformats.org/officeDocument/2006/relationships/image" Target="../media/image11.png"/><Relationship Id="rId4" Type="http://schemas.openxmlformats.org/officeDocument/2006/relationships/image" Target="../media/image7.jpeg"/><Relationship Id="rId9" Type="http://schemas.openxmlformats.org/officeDocument/2006/relationships/hyperlink" Target="https://es.wikipedia.org/wiki/Archivo:SOS_112.sv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CE47685-2DA8-4ABF-8421-89DE6460E0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612" t="18367" r="44439" b="37007"/>
          <a:stretch/>
        </p:blipFill>
        <p:spPr>
          <a:xfrm>
            <a:off x="536724" y="2080260"/>
            <a:ext cx="4503905" cy="449860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DC64DC8-C6F0-4E4F-A7EE-C3A0F292D1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7633" y="1907132"/>
            <a:ext cx="9144000" cy="1119100"/>
          </a:xfrm>
        </p:spPr>
        <p:txBody>
          <a:bodyPr/>
          <a:lstStyle/>
          <a:p>
            <a:r>
              <a:rPr lang="en-US" altLang="ko-KR" b="1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경기천년바탕 Regular" panose="02020503020101020101" pitchFamily="18" charset="-127"/>
                <a:ea typeface="경기천년바탕 Regular" panose="02020503020101020101" pitchFamily="18" charset="-127"/>
                <a:cs typeface="Arial Unicode MS" pitchFamily="50" charset="-127"/>
              </a:rPr>
              <a:t>IOT</a:t>
            </a:r>
            <a:r>
              <a:rPr lang="ko-KR" altLang="en-US" b="1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latin typeface="경기천년바탕 Regular" panose="02020503020101020101" pitchFamily="18" charset="-127"/>
                <a:ea typeface="경기천년바탕 Regular" panose="02020503020101020101" pitchFamily="18" charset="-127"/>
                <a:cs typeface="Arial Unicode MS" pitchFamily="50" charset="-127"/>
              </a:rPr>
              <a:t> 휠체어 키트</a:t>
            </a:r>
            <a:endParaRPr lang="ko-KR" altLang="en-US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C98D8F-E7D3-43CF-9EF1-0CB11BF6B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16572" y="6336849"/>
            <a:ext cx="9144000" cy="1655762"/>
          </a:xfrm>
        </p:spPr>
        <p:txBody>
          <a:bodyPr/>
          <a:lstStyle/>
          <a:p>
            <a:pPr algn="r"/>
            <a:r>
              <a:rPr lang="en-US" altLang="ko-KR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TEAM. </a:t>
            </a:r>
            <a:r>
              <a:rPr lang="ko-KR" altLang="en-US" dirty="0" err="1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닥터윌</a:t>
            </a:r>
            <a:endParaRPr lang="ko-KR" altLang="en-US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4614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C950B63-68D1-42A2-BBFD-8DE246F8B5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12" t="18367" r="44439" b="37007"/>
          <a:stretch/>
        </p:blipFill>
        <p:spPr>
          <a:xfrm>
            <a:off x="121299" y="123696"/>
            <a:ext cx="954982" cy="916539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F931C0CE-496D-4C53-9A1E-A34C9D94FC39}"/>
              </a:ext>
            </a:extLst>
          </p:cNvPr>
          <p:cNvSpPr txBox="1">
            <a:spLocks/>
          </p:cNvSpPr>
          <p:nvPr/>
        </p:nvSpPr>
        <p:spPr>
          <a:xfrm>
            <a:off x="1116235" y="195087"/>
            <a:ext cx="10515600" cy="821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동아리 배경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C8B6CA1-B794-4361-A513-E0091A604C65}"/>
              </a:ext>
            </a:extLst>
          </p:cNvPr>
          <p:cNvCxnSpPr>
            <a:cxnSpLocks/>
          </p:cNvCxnSpPr>
          <p:nvPr/>
        </p:nvCxnSpPr>
        <p:spPr>
          <a:xfrm>
            <a:off x="0" y="1040492"/>
            <a:ext cx="410221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5AAB9BFC-D9DD-406C-BF85-D4B042D431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7" b="14026"/>
          <a:stretch/>
        </p:blipFill>
        <p:spPr>
          <a:xfrm>
            <a:off x="284527" y="3649211"/>
            <a:ext cx="2170048" cy="18998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7F6AB7-9813-49ED-BC5D-AB4FAB45DD73}"/>
              </a:ext>
            </a:extLst>
          </p:cNvPr>
          <p:cNvSpPr txBox="1"/>
          <p:nvPr/>
        </p:nvSpPr>
        <p:spPr>
          <a:xfrm>
            <a:off x="58724" y="5754848"/>
            <a:ext cx="3649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비 장애인 위주의 구조물들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435D46-82DB-4474-A442-F335B9FED1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3" r="1541" b="13750"/>
          <a:stretch/>
        </p:blipFill>
        <p:spPr>
          <a:xfrm>
            <a:off x="2734113" y="1698074"/>
            <a:ext cx="1767246" cy="15400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9CB8293-A8ED-431B-9B75-B9726EA8819B}"/>
              </a:ext>
            </a:extLst>
          </p:cNvPr>
          <p:cNvSpPr txBox="1"/>
          <p:nvPr/>
        </p:nvSpPr>
        <p:spPr>
          <a:xfrm>
            <a:off x="2701256" y="3355596"/>
            <a:ext cx="2617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위험 대처에 어려움</a:t>
            </a: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BC6930A-F369-41F3-A9FB-1C7AB1572ABC}"/>
              </a:ext>
            </a:extLst>
          </p:cNvPr>
          <p:cNvSpPr/>
          <p:nvPr/>
        </p:nvSpPr>
        <p:spPr>
          <a:xfrm>
            <a:off x="7197754" y="3322041"/>
            <a:ext cx="1451295" cy="645952"/>
          </a:xfrm>
          <a:prstGeom prst="rightArrow">
            <a:avLst>
              <a:gd name="adj1" fmla="val 50000"/>
              <a:gd name="adj2" fmla="val 6948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42FB10E-D731-4533-89E2-2E3AB14A9AE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2" b="16092"/>
          <a:stretch/>
        </p:blipFill>
        <p:spPr>
          <a:xfrm>
            <a:off x="4546136" y="3833771"/>
            <a:ext cx="2144098" cy="18204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C05F60D-E46E-4084-A59E-18616EDBC433}"/>
              </a:ext>
            </a:extLst>
          </p:cNvPr>
          <p:cNvSpPr txBox="1"/>
          <p:nvPr/>
        </p:nvSpPr>
        <p:spPr>
          <a:xfrm>
            <a:off x="5008227" y="5738070"/>
            <a:ext cx="2281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경제적 부담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D98D60C-BA6E-4A40-9250-6724BBEF031A}"/>
              </a:ext>
            </a:extLst>
          </p:cNvPr>
          <p:cNvSpPr/>
          <p:nvPr/>
        </p:nvSpPr>
        <p:spPr>
          <a:xfrm>
            <a:off x="9269838" y="3020037"/>
            <a:ext cx="2055302" cy="11828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IOT KIT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7391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F315B00-E707-4980-A437-9F98C295F6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612" t="18367" r="44439" b="37007"/>
          <a:stretch/>
        </p:blipFill>
        <p:spPr>
          <a:xfrm>
            <a:off x="121299" y="106918"/>
            <a:ext cx="954982" cy="9165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7D7DAE6-BA0D-4BD1-9D57-13A3CD1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35" y="237032"/>
            <a:ext cx="10515600" cy="821709"/>
          </a:xfrm>
        </p:spPr>
        <p:txBody>
          <a:bodyPr/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사업 배경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04353EF-605F-4DAA-80A2-7D54EABBF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3652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408442792" descr="EMB000030783c72">
            <a:extLst>
              <a:ext uri="{FF2B5EF4-FFF2-40B4-BE49-F238E27FC236}">
                <a16:creationId xmlns:a16="http://schemas.microsoft.com/office/drawing/2014/main" id="{24BE8D1E-4889-4D58-9800-D6511D997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790" y="2507218"/>
            <a:ext cx="3773495" cy="3107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8FC0C50-A490-4C78-8BA8-CCC70FC6EB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463" r="38316" b="56191"/>
          <a:stretch/>
        </p:blipFill>
        <p:spPr>
          <a:xfrm>
            <a:off x="4478693" y="2391890"/>
            <a:ext cx="7520475" cy="1875453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164AD4E-9BC1-44C3-9B37-44F62FC72F1B}"/>
              </a:ext>
            </a:extLst>
          </p:cNvPr>
          <p:cNvCxnSpPr>
            <a:cxnSpLocks/>
          </p:cNvCxnSpPr>
          <p:nvPr/>
        </p:nvCxnSpPr>
        <p:spPr>
          <a:xfrm>
            <a:off x="0" y="1082437"/>
            <a:ext cx="410221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9608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0F53BD69-713B-4B6B-9C7E-87BE738E1EAC}"/>
              </a:ext>
            </a:extLst>
          </p:cNvPr>
          <p:cNvSpPr txBox="1"/>
          <p:nvPr/>
        </p:nvSpPr>
        <p:spPr>
          <a:xfrm>
            <a:off x="142955" y="2478306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Ⅰ. </a:t>
            </a:r>
            <a:r>
              <a:rPr lang="ko-KR" altLang="en-US" b="1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팀 소개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389658B-E6A5-4ADF-8984-202D69F696A1}"/>
              </a:ext>
            </a:extLst>
          </p:cNvPr>
          <p:cNvSpPr txBox="1"/>
          <p:nvPr/>
        </p:nvSpPr>
        <p:spPr>
          <a:xfrm>
            <a:off x="67614" y="5371600"/>
            <a:ext cx="136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Ⅱ. </a:t>
            </a:r>
            <a:r>
              <a:rPr lang="ko-KR" altLang="en-US" b="1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네트워크</a:t>
            </a: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A6C5C1D2-BB45-47D3-A0E8-C887E6C51C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774817"/>
              </p:ext>
            </p:extLst>
          </p:nvPr>
        </p:nvGraphicFramePr>
        <p:xfrm>
          <a:off x="1632299" y="1146996"/>
          <a:ext cx="9118942" cy="326048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73114">
                  <a:extLst>
                    <a:ext uri="{9D8B030D-6E8A-4147-A177-3AD203B41FA5}">
                      <a16:colId xmlns:a16="http://schemas.microsoft.com/office/drawing/2014/main" val="1463535033"/>
                    </a:ext>
                  </a:extLst>
                </a:gridCol>
                <a:gridCol w="834439">
                  <a:extLst>
                    <a:ext uri="{9D8B030D-6E8A-4147-A177-3AD203B41FA5}">
                      <a16:colId xmlns:a16="http://schemas.microsoft.com/office/drawing/2014/main" val="2891258730"/>
                    </a:ext>
                  </a:extLst>
                </a:gridCol>
                <a:gridCol w="4171742">
                  <a:extLst>
                    <a:ext uri="{9D8B030D-6E8A-4147-A177-3AD203B41FA5}">
                      <a16:colId xmlns:a16="http://schemas.microsoft.com/office/drawing/2014/main" val="3472159222"/>
                    </a:ext>
                  </a:extLst>
                </a:gridCol>
                <a:gridCol w="3039647">
                  <a:extLst>
                    <a:ext uri="{9D8B030D-6E8A-4147-A177-3AD203B41FA5}">
                      <a16:colId xmlns:a16="http://schemas.microsoft.com/office/drawing/2014/main" val="17209653"/>
                    </a:ext>
                  </a:extLst>
                </a:gridCol>
              </a:tblGrid>
              <a:tr h="3749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경력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역량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611578"/>
                  </a:ext>
                </a:extLst>
              </a:tr>
              <a:tr h="401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effectLst/>
                        </a:rPr>
                        <a:t>이상우</a:t>
                      </a:r>
                      <a:endParaRPr lang="ko-KR" altLang="en-US" sz="1100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팀장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한림대학교 컴퓨터공학과 재학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다수 로봇 대회 출전 및 </a:t>
                      </a:r>
                      <a:r>
                        <a:rPr lang="en-US" altLang="ko-KR" sz="1100" dirty="0"/>
                        <a:t>WRO </a:t>
                      </a:r>
                      <a:r>
                        <a:rPr lang="ko-KR" altLang="en-US" sz="1100" dirty="0"/>
                        <a:t>국가대표</a:t>
                      </a:r>
                      <a:endParaRPr lang="ko-KR" alt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C, JAVA, Lab View</a:t>
                      </a:r>
                      <a:r>
                        <a:rPr lang="ko-KR" altLang="en-US" sz="1100" dirty="0"/>
                        <a:t> 프로그래밍 가능</a:t>
                      </a:r>
                      <a:endParaRPr lang="ko-KR" alt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736764"/>
                  </a:ext>
                </a:extLst>
              </a:tr>
              <a:tr h="401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effectLst/>
                        </a:rPr>
                        <a:t>김기태</a:t>
                      </a:r>
                      <a:endParaRPr lang="ko-KR" altLang="en-US" sz="1100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컴퓨터공학과 재학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네트워크 관리사 자격증 소지</a:t>
                      </a:r>
                      <a:r>
                        <a:rPr lang="en-US" altLang="ko-KR" sz="1100" dirty="0"/>
                        <a:t>,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프로그램 개발 동아리 활동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안드로이드 프로그램 제작 경험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4266159"/>
                  </a:ext>
                </a:extLst>
              </a:tr>
              <a:tr h="401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>
                          <a:effectLst/>
                        </a:rPr>
                        <a:t>정서윤</a:t>
                      </a:r>
                      <a:endParaRPr lang="ko-KR" altLang="en-US" sz="1100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기획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경영학과 재학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창업 관련 법률 스터디 경험 </a:t>
                      </a:r>
                      <a:endParaRPr lang="ko-KR" alt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008636"/>
                  </a:ext>
                </a:extLst>
              </a:tr>
              <a:tr h="401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>
                          <a:effectLst/>
                        </a:rPr>
                        <a:t>이다빈</a:t>
                      </a:r>
                      <a:endParaRPr lang="ko-KR" altLang="en-US" sz="1100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금융재무학과 재학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고령 친화 관련 창업동아리에서 활동 경험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377518"/>
                  </a:ext>
                </a:extLst>
              </a:tr>
              <a:tr h="3749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>
                          <a:effectLst/>
                        </a:rPr>
                        <a:t>송인석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기획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컴퓨터공학과 재학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소프트웨어 개발 경험과 </a:t>
                      </a:r>
                      <a:r>
                        <a:rPr lang="en-US" altLang="ko-KR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GVE </a:t>
                      </a:r>
                      <a:r>
                        <a:rPr lang="ko-KR" alt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연구실에서 개인 프로젝트를 진행 경험 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444006"/>
                  </a:ext>
                </a:extLst>
              </a:tr>
              <a:tr h="3749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>
                          <a:effectLst/>
                        </a:rPr>
                        <a:t>곽민정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기획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법학과 재학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창업 관련 법률 스터디 경험 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388470"/>
                  </a:ext>
                </a:extLst>
              </a:tr>
              <a:tr h="3749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>
                          <a:effectLst/>
                        </a:rPr>
                        <a:t>우건희</a:t>
                      </a:r>
                      <a:endParaRPr lang="ko-KR" altLang="en-US" sz="1100" b="1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개발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경기천년바탕 Regular" panose="02020503020101020101" pitchFamily="18" charset="-127"/>
                          <a:ea typeface="경기천년바탕 Regular" panose="02020503020101020101" pitchFamily="18" charset="-127"/>
                        </a:rPr>
                        <a:t>컴퓨터공학과 재학</a:t>
                      </a:r>
                    </a:p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경기천년바탕 Regular" panose="02020503020101020101" pitchFamily="18" charset="-127"/>
                          <a:ea typeface="경기천년바탕 Regular" panose="02020503020101020101" pitchFamily="18" charset="-127"/>
                        </a:rPr>
                        <a:t>프로그램 개발 동아리 활동</a:t>
                      </a:r>
                      <a:r>
                        <a:rPr lang="en-US" altLang="ko-KR" sz="1100" dirty="0">
                          <a:latin typeface="경기천년바탕 Regular" panose="02020503020101020101" pitchFamily="18" charset="-127"/>
                          <a:ea typeface="경기천년바탕 Regular" panose="02020503020101020101" pitchFamily="18" charset="-127"/>
                        </a:rPr>
                        <a:t>, C, JAVA </a:t>
                      </a:r>
                      <a:r>
                        <a:rPr lang="ko-KR" altLang="en-US" sz="1100" dirty="0">
                          <a:latin typeface="경기천년바탕 Regular" panose="02020503020101020101" pitchFamily="18" charset="-127"/>
                          <a:ea typeface="경기천년바탕 Regular" panose="02020503020101020101" pitchFamily="18" charset="-127"/>
                        </a:rPr>
                        <a:t>프로그래밍 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420209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9A859D22-8013-4CEB-854F-2BECADE7E3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6331810"/>
              </p:ext>
            </p:extLst>
          </p:nvPr>
        </p:nvGraphicFramePr>
        <p:xfrm>
          <a:off x="1632299" y="4612838"/>
          <a:ext cx="9118942" cy="151752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73115">
                  <a:extLst>
                    <a:ext uri="{9D8B030D-6E8A-4147-A177-3AD203B41FA5}">
                      <a16:colId xmlns:a16="http://schemas.microsoft.com/office/drawing/2014/main" val="1463535033"/>
                    </a:ext>
                  </a:extLst>
                </a:gridCol>
                <a:gridCol w="8045827">
                  <a:extLst>
                    <a:ext uri="{9D8B030D-6E8A-4147-A177-3AD203B41FA5}">
                      <a16:colId xmlns:a16="http://schemas.microsoft.com/office/drawing/2014/main" val="2891258730"/>
                    </a:ext>
                  </a:extLst>
                </a:gridCol>
              </a:tblGrid>
              <a:tr h="31799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종류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611578"/>
                  </a:ext>
                </a:extLst>
              </a:tr>
              <a:tr h="384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기술자문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한림대학교 컴퓨터공학과 이정근 교수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 err="1"/>
                        <a:t>상지</a:t>
                      </a:r>
                      <a:r>
                        <a:rPr lang="ko-KR" altLang="en-US" sz="1100" dirty="0"/>
                        <a:t> 영서 대학교 </a:t>
                      </a:r>
                      <a:r>
                        <a:rPr lang="ko-KR" altLang="en-US" sz="1100" dirty="0" err="1"/>
                        <a:t>허병도</a:t>
                      </a:r>
                      <a:r>
                        <a:rPr lang="ko-KR" altLang="en-US" sz="1100" dirty="0"/>
                        <a:t> 교수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736764"/>
                  </a:ext>
                </a:extLst>
              </a:tr>
              <a:tr h="42987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창업자문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한림대학교 산학협력단 조성욱 교수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4266159"/>
                  </a:ext>
                </a:extLst>
              </a:tr>
              <a:tr h="384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의료자문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우은지 소화재활 간호사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 err="1"/>
                        <a:t>이나리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김동혁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이석연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사회복지사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008636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2FE8CA20-CFEB-4479-9E47-C2343BFA9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12" t="18367" r="44439" b="37007"/>
          <a:stretch/>
        </p:blipFill>
        <p:spPr>
          <a:xfrm>
            <a:off x="121299" y="123696"/>
            <a:ext cx="954982" cy="916539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B5C94F9-DF43-439C-A2D9-D6ECFA370FA6}"/>
              </a:ext>
            </a:extLst>
          </p:cNvPr>
          <p:cNvCxnSpPr>
            <a:cxnSpLocks/>
          </p:cNvCxnSpPr>
          <p:nvPr/>
        </p:nvCxnSpPr>
        <p:spPr>
          <a:xfrm>
            <a:off x="0" y="1082437"/>
            <a:ext cx="410221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제목 1">
            <a:extLst>
              <a:ext uri="{FF2B5EF4-FFF2-40B4-BE49-F238E27FC236}">
                <a16:creationId xmlns:a16="http://schemas.microsoft.com/office/drawing/2014/main" id="{F8445044-D002-447B-B6C1-42F14C4A424B}"/>
              </a:ext>
            </a:extLst>
          </p:cNvPr>
          <p:cNvSpPr txBox="1">
            <a:spLocks/>
          </p:cNvSpPr>
          <p:nvPr/>
        </p:nvSpPr>
        <p:spPr>
          <a:xfrm>
            <a:off x="511728" y="431862"/>
            <a:ext cx="3314660" cy="474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4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팀 소개</a:t>
            </a:r>
          </a:p>
        </p:txBody>
      </p:sp>
    </p:spTree>
    <p:extLst>
      <p:ext uri="{BB962C8B-B14F-4D97-AF65-F5344CB8AC3E}">
        <p14:creationId xmlns:p14="http://schemas.microsoft.com/office/powerpoint/2010/main" val="393458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F315B00-E707-4980-A437-9F98C295F6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12" t="18367" r="44439" b="37007"/>
          <a:stretch/>
        </p:blipFill>
        <p:spPr>
          <a:xfrm>
            <a:off x="121299" y="123696"/>
            <a:ext cx="954982" cy="9165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7D7DAE6-BA0D-4BD1-9D57-13A3CD1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35" y="237032"/>
            <a:ext cx="10515600" cy="821709"/>
          </a:xfrm>
        </p:spPr>
        <p:txBody>
          <a:bodyPr/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아이템 소개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04353EF-605F-4DAA-80A2-7D54EABBF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3652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164AD4E-9BC1-44C3-9B37-44F62FC72F1B}"/>
              </a:ext>
            </a:extLst>
          </p:cNvPr>
          <p:cNvCxnSpPr>
            <a:cxnSpLocks/>
          </p:cNvCxnSpPr>
          <p:nvPr/>
        </p:nvCxnSpPr>
        <p:spPr>
          <a:xfrm>
            <a:off x="0" y="1082437"/>
            <a:ext cx="410221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전자기기, 회로이(가) 표시된 사진&#10;&#10;매우 높은 신뢰도로 생성된 설명">
            <a:hlinkClick r:id="rId3" action="ppaction://hlinkfile"/>
            <a:extLst>
              <a:ext uri="{FF2B5EF4-FFF2-40B4-BE49-F238E27FC236}">
                <a16:creationId xmlns:a16="http://schemas.microsoft.com/office/drawing/2014/main" id="{2352F946-3251-4B66-B152-34D5461818C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673" y="493408"/>
            <a:ext cx="2089470" cy="1716398"/>
          </a:xfrm>
          <a:prstGeom prst="rect">
            <a:avLst/>
          </a:prstGeom>
        </p:spPr>
      </p:pic>
      <p:pic>
        <p:nvPicPr>
          <p:cNvPr id="19" name="그림 18" descr="앉아있는, 접시, 식탁용기구이(가) 표시된 사진&#10;&#10;높은 신뢰도로 생성된 설명">
            <a:extLst>
              <a:ext uri="{FF2B5EF4-FFF2-40B4-BE49-F238E27FC236}">
                <a16:creationId xmlns:a16="http://schemas.microsoft.com/office/drawing/2014/main" id="{68A842BB-B784-4D04-B3E0-374150E9C5D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51772" y="1457127"/>
            <a:ext cx="1683141" cy="1395131"/>
          </a:xfrm>
          <a:prstGeom prst="rect">
            <a:avLst/>
          </a:prstGeom>
        </p:spPr>
      </p:pic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44F81747-2AD0-4A5C-BD3F-31A4F496D958}"/>
              </a:ext>
            </a:extLst>
          </p:cNvPr>
          <p:cNvSpPr/>
          <p:nvPr/>
        </p:nvSpPr>
        <p:spPr>
          <a:xfrm rot="6552340">
            <a:off x="3147273" y="1947645"/>
            <a:ext cx="201336" cy="1166070"/>
          </a:xfrm>
          <a:prstGeom prst="downArrow">
            <a:avLst>
              <a:gd name="adj1" fmla="val 42016"/>
              <a:gd name="adj2" fmla="val 17083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5989A46E-9C7F-4729-990F-D3AA4703E880}"/>
              </a:ext>
            </a:extLst>
          </p:cNvPr>
          <p:cNvGrpSpPr/>
          <p:nvPr/>
        </p:nvGrpSpPr>
        <p:grpSpPr>
          <a:xfrm>
            <a:off x="3263269" y="1216405"/>
            <a:ext cx="4783347" cy="5109059"/>
            <a:chOff x="3691107" y="1107348"/>
            <a:chExt cx="4783347" cy="51090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413B31D-9802-42A4-A426-8C7D0B434932}"/>
                </a:ext>
              </a:extLst>
            </p:cNvPr>
            <p:cNvSpPr/>
            <p:nvPr/>
          </p:nvSpPr>
          <p:spPr>
            <a:xfrm>
              <a:off x="4420999" y="2952924"/>
              <a:ext cx="1426127" cy="1048625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atin typeface="경기천년바탕 Regular" panose="02020503020101020101" pitchFamily="18" charset="-127"/>
                  <a:ea typeface="경기천년바탕 Regular" panose="02020503020101020101" pitchFamily="18" charset="-127"/>
                </a:rPr>
                <a:t>IOT </a:t>
              </a:r>
            </a:p>
            <a:p>
              <a:pPr algn="ctr"/>
              <a:r>
                <a:rPr lang="en-US" altLang="ko-KR" sz="2000" b="1" dirty="0">
                  <a:latin typeface="경기천년바탕 Regular" panose="02020503020101020101" pitchFamily="18" charset="-127"/>
                  <a:ea typeface="경기천년바탕 Regular" panose="02020503020101020101" pitchFamily="18" charset="-127"/>
                </a:rPr>
                <a:t>KIT</a:t>
              </a:r>
              <a:endParaRPr lang="ko-KR" altLang="en-US" sz="2000" b="1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endParaRPr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17BB4FD7-E534-426C-9270-44242D0DF4D6}"/>
                </a:ext>
              </a:extLst>
            </p:cNvPr>
            <p:cNvGrpSpPr/>
            <p:nvPr/>
          </p:nvGrpSpPr>
          <p:grpSpPr>
            <a:xfrm>
              <a:off x="3691107" y="1107348"/>
              <a:ext cx="4783347" cy="5109059"/>
              <a:chOff x="3665940" y="1098959"/>
              <a:chExt cx="4783347" cy="5109059"/>
            </a:xfrm>
          </p:grpSpPr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41ACECF8-F419-42BA-A2E1-6F76FC1592AC}"/>
                  </a:ext>
                </a:extLst>
              </p:cNvPr>
              <p:cNvGrpSpPr/>
              <p:nvPr/>
            </p:nvGrpSpPr>
            <p:grpSpPr>
              <a:xfrm>
                <a:off x="3665940" y="1098959"/>
                <a:ext cx="4783347" cy="5109059"/>
                <a:chOff x="897573" y="2759979"/>
                <a:chExt cx="3525347" cy="3765400"/>
              </a:xfrm>
            </p:grpSpPr>
            <p:sp>
              <p:nvSpPr>
                <p:cNvPr id="23" name="순서도: 처리 22">
                  <a:extLst>
                    <a:ext uri="{FF2B5EF4-FFF2-40B4-BE49-F238E27FC236}">
                      <a16:creationId xmlns:a16="http://schemas.microsoft.com/office/drawing/2014/main" id="{B1EFDA62-A221-4747-9818-8E291B0C0A45}"/>
                    </a:ext>
                  </a:extLst>
                </p:cNvPr>
                <p:cNvSpPr/>
                <p:nvPr/>
              </p:nvSpPr>
              <p:spPr>
                <a:xfrm>
                  <a:off x="3531765" y="2759979"/>
                  <a:ext cx="738231" cy="167779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순서도: 처리 23">
                  <a:extLst>
                    <a:ext uri="{FF2B5EF4-FFF2-40B4-BE49-F238E27FC236}">
                      <a16:creationId xmlns:a16="http://schemas.microsoft.com/office/drawing/2014/main" id="{967E57D0-AFDF-4F98-AB1D-F68C25EA9E9A}"/>
                    </a:ext>
                  </a:extLst>
                </p:cNvPr>
                <p:cNvSpPr/>
                <p:nvPr/>
              </p:nvSpPr>
              <p:spPr>
                <a:xfrm>
                  <a:off x="3523375" y="2785146"/>
                  <a:ext cx="134225" cy="2273417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5" name="순서도: 처리 24">
                  <a:extLst>
                    <a:ext uri="{FF2B5EF4-FFF2-40B4-BE49-F238E27FC236}">
                      <a16:creationId xmlns:a16="http://schemas.microsoft.com/office/drawing/2014/main" id="{33162D8C-6F2E-458D-8C28-10CC070AAB56}"/>
                    </a:ext>
                  </a:extLst>
                </p:cNvPr>
                <p:cNvSpPr/>
                <p:nvPr/>
              </p:nvSpPr>
              <p:spPr>
                <a:xfrm>
                  <a:off x="1526796" y="3993160"/>
                  <a:ext cx="2105637" cy="142613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" name="순서도: 처리 25">
                  <a:extLst>
                    <a:ext uri="{FF2B5EF4-FFF2-40B4-BE49-F238E27FC236}">
                      <a16:creationId xmlns:a16="http://schemas.microsoft.com/office/drawing/2014/main" id="{AF1303D3-B8F6-4BF4-BAEF-9290721C4602}"/>
                    </a:ext>
                  </a:extLst>
                </p:cNvPr>
                <p:cNvSpPr/>
                <p:nvPr/>
              </p:nvSpPr>
              <p:spPr>
                <a:xfrm>
                  <a:off x="1417739" y="3989794"/>
                  <a:ext cx="159391" cy="1605053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" name="순서도: 처리 26">
                  <a:extLst>
                    <a:ext uri="{FF2B5EF4-FFF2-40B4-BE49-F238E27FC236}">
                      <a16:creationId xmlns:a16="http://schemas.microsoft.com/office/drawing/2014/main" id="{9566FFD3-3CE7-4E3F-BDB8-F3273D3130B6}"/>
                    </a:ext>
                  </a:extLst>
                </p:cNvPr>
                <p:cNvSpPr/>
                <p:nvPr/>
              </p:nvSpPr>
              <p:spPr>
                <a:xfrm>
                  <a:off x="1526796" y="4899170"/>
                  <a:ext cx="2130805" cy="159391"/>
                </a:xfrm>
                <a:prstGeom prst="flowChartProcess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2" name="그룹 31">
                  <a:extLst>
                    <a:ext uri="{FF2B5EF4-FFF2-40B4-BE49-F238E27FC236}">
                      <a16:creationId xmlns:a16="http://schemas.microsoft.com/office/drawing/2014/main" id="{700C6AB9-E820-4EC0-8FBB-2BC2E55D7BF2}"/>
                    </a:ext>
                  </a:extLst>
                </p:cNvPr>
                <p:cNvGrpSpPr/>
                <p:nvPr/>
              </p:nvGrpSpPr>
              <p:grpSpPr>
                <a:xfrm>
                  <a:off x="1960139" y="4153812"/>
                  <a:ext cx="2462781" cy="2371567"/>
                  <a:chOff x="1476464" y="4236442"/>
                  <a:chExt cx="2238892" cy="2155970"/>
                </a:xfrm>
              </p:grpSpPr>
              <p:sp>
                <p:nvSpPr>
                  <p:cNvPr id="29" name="타원 28">
                    <a:extLst>
                      <a:ext uri="{FF2B5EF4-FFF2-40B4-BE49-F238E27FC236}">
                        <a16:creationId xmlns:a16="http://schemas.microsoft.com/office/drawing/2014/main" id="{360A4862-F92B-4C89-84AA-168F2DE91174}"/>
                      </a:ext>
                    </a:extLst>
                  </p:cNvPr>
                  <p:cNvSpPr/>
                  <p:nvPr/>
                </p:nvSpPr>
                <p:spPr>
                  <a:xfrm>
                    <a:off x="1476464" y="4236442"/>
                    <a:ext cx="2238892" cy="215597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0" name="타원 29">
                    <a:extLst>
                      <a:ext uri="{FF2B5EF4-FFF2-40B4-BE49-F238E27FC236}">
                        <a16:creationId xmlns:a16="http://schemas.microsoft.com/office/drawing/2014/main" id="{6790F86B-AF1A-4301-A0B8-7E8A236524F5}"/>
                      </a:ext>
                    </a:extLst>
                  </p:cNvPr>
                  <p:cNvSpPr/>
                  <p:nvPr/>
                </p:nvSpPr>
                <p:spPr>
                  <a:xfrm>
                    <a:off x="1677798" y="4391637"/>
                    <a:ext cx="1853967" cy="1858161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35" name="그룹 34">
                  <a:extLst>
                    <a:ext uri="{FF2B5EF4-FFF2-40B4-BE49-F238E27FC236}">
                      <a16:creationId xmlns:a16="http://schemas.microsoft.com/office/drawing/2014/main" id="{5D3F46CD-4FB9-4554-A8F0-FD768FE1E4FE}"/>
                    </a:ext>
                  </a:extLst>
                </p:cNvPr>
                <p:cNvGrpSpPr/>
                <p:nvPr/>
              </p:nvGrpSpPr>
              <p:grpSpPr>
                <a:xfrm>
                  <a:off x="897573" y="5516665"/>
                  <a:ext cx="863189" cy="831221"/>
                  <a:chOff x="1476464" y="4236442"/>
                  <a:chExt cx="2238892" cy="2155970"/>
                </a:xfrm>
              </p:grpSpPr>
              <p:sp>
                <p:nvSpPr>
                  <p:cNvPr id="36" name="타원 35">
                    <a:extLst>
                      <a:ext uri="{FF2B5EF4-FFF2-40B4-BE49-F238E27FC236}">
                        <a16:creationId xmlns:a16="http://schemas.microsoft.com/office/drawing/2014/main" id="{8AC22BB7-8F46-4F91-8221-879A471596CF}"/>
                      </a:ext>
                    </a:extLst>
                  </p:cNvPr>
                  <p:cNvSpPr/>
                  <p:nvPr/>
                </p:nvSpPr>
                <p:spPr>
                  <a:xfrm>
                    <a:off x="1476464" y="4236442"/>
                    <a:ext cx="2238892" cy="2155970"/>
                  </a:xfrm>
                  <a:prstGeom prst="ellipse">
                    <a:avLst/>
                  </a:prstGeom>
                  <a:solidFill>
                    <a:schemeClr val="tx1"/>
                  </a:solidFill>
                  <a:ln w="762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7" name="타원 36">
                    <a:extLst>
                      <a:ext uri="{FF2B5EF4-FFF2-40B4-BE49-F238E27FC236}">
                        <a16:creationId xmlns:a16="http://schemas.microsoft.com/office/drawing/2014/main" id="{84562B62-13C5-4359-9991-F804085DA884}"/>
                      </a:ext>
                    </a:extLst>
                  </p:cNvPr>
                  <p:cNvSpPr/>
                  <p:nvPr/>
                </p:nvSpPr>
                <p:spPr>
                  <a:xfrm>
                    <a:off x="1677798" y="4391637"/>
                    <a:ext cx="1853967" cy="1858161"/>
                  </a:xfrm>
                  <a:prstGeom prst="ellipse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41" name="순서도: 처리 40">
                <a:extLst>
                  <a:ext uri="{FF2B5EF4-FFF2-40B4-BE49-F238E27FC236}">
                    <a16:creationId xmlns:a16="http://schemas.microsoft.com/office/drawing/2014/main" id="{0B1C9DBD-45ED-45F6-86A4-730F14CAE93D}"/>
                  </a:ext>
                </a:extLst>
              </p:cNvPr>
              <p:cNvSpPr/>
              <p:nvPr/>
            </p:nvSpPr>
            <p:spPr>
              <a:xfrm>
                <a:off x="4379053" y="2567031"/>
                <a:ext cx="335560" cy="192947"/>
              </a:xfrm>
              <a:prstGeom prst="flowChartProcess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순서도: 처리 41">
                <a:extLst>
                  <a:ext uri="{FF2B5EF4-FFF2-40B4-BE49-F238E27FC236}">
                    <a16:creationId xmlns:a16="http://schemas.microsoft.com/office/drawing/2014/main" id="{23A9C67E-4FC8-424D-AE97-BF0723DA0A54}"/>
                  </a:ext>
                </a:extLst>
              </p:cNvPr>
              <p:cNvSpPr/>
              <p:nvPr/>
            </p:nvSpPr>
            <p:spPr>
              <a:xfrm>
                <a:off x="4471332" y="2994870"/>
                <a:ext cx="1308684" cy="142613"/>
              </a:xfrm>
              <a:prstGeom prst="flowChartProcess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DC5B26FB-8E06-43A8-826E-7D4DC2BF6707}"/>
              </a:ext>
            </a:extLst>
          </p:cNvPr>
          <p:cNvSpPr/>
          <p:nvPr/>
        </p:nvSpPr>
        <p:spPr>
          <a:xfrm rot="14520444">
            <a:off x="6981802" y="334236"/>
            <a:ext cx="320820" cy="3745548"/>
          </a:xfrm>
          <a:prstGeom prst="downArrow">
            <a:avLst>
              <a:gd name="adj1" fmla="val 41667"/>
              <a:gd name="adj2" fmla="val 17083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85EE8EF-282F-47CD-90A3-1EF0FA9F1A39}"/>
              </a:ext>
            </a:extLst>
          </p:cNvPr>
          <p:cNvSpPr txBox="1"/>
          <p:nvPr/>
        </p:nvSpPr>
        <p:spPr>
          <a:xfrm>
            <a:off x="1174459" y="2877424"/>
            <a:ext cx="1157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호출 버튼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0956B0C-04A2-4FA9-BDCE-217E6331A6F9}"/>
              </a:ext>
            </a:extLst>
          </p:cNvPr>
          <p:cNvSpPr txBox="1"/>
          <p:nvPr/>
        </p:nvSpPr>
        <p:spPr>
          <a:xfrm>
            <a:off x="9789951" y="2365695"/>
            <a:ext cx="1308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감지 센서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4B02A92-8983-4CC4-98EF-9E0ED6CF2101}"/>
              </a:ext>
            </a:extLst>
          </p:cNvPr>
          <p:cNvGrpSpPr/>
          <p:nvPr/>
        </p:nvGrpSpPr>
        <p:grpSpPr>
          <a:xfrm>
            <a:off x="677148" y="3893645"/>
            <a:ext cx="1448832" cy="2381425"/>
            <a:chOff x="8746728" y="2967815"/>
            <a:chExt cx="2011144" cy="3531765"/>
          </a:xfrm>
        </p:grpSpPr>
        <p:pic>
          <p:nvPicPr>
            <p:cNvPr id="40" name="그림 39" descr="모니터, 전자기기, 디스플레이, 화면이(가) 표시된 사진&#10;&#10;매우 높은 신뢰도로 생성된 설명">
              <a:extLst>
                <a:ext uri="{FF2B5EF4-FFF2-40B4-BE49-F238E27FC236}">
                  <a16:creationId xmlns:a16="http://schemas.microsoft.com/office/drawing/2014/main" id="{4B00D34D-B33E-456B-A937-21653C7DA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46728" y="2967815"/>
              <a:ext cx="2011144" cy="3531765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D996D330-C602-45D8-BF92-E62B9D84DC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rcRect l="7640" t="13988" r="48021" b="13043"/>
            <a:stretch/>
          </p:blipFill>
          <p:spPr>
            <a:xfrm>
              <a:off x="9021101" y="3812166"/>
              <a:ext cx="1568931" cy="1537074"/>
            </a:xfrm>
            <a:prstGeom prst="rect">
              <a:avLst/>
            </a:prstGeom>
          </p:spPr>
        </p:pic>
      </p:grpSp>
      <p:sp>
        <p:nvSpPr>
          <p:cNvPr id="50" name="화살표: 아래쪽 49">
            <a:extLst>
              <a:ext uri="{FF2B5EF4-FFF2-40B4-BE49-F238E27FC236}">
                <a16:creationId xmlns:a16="http://schemas.microsoft.com/office/drawing/2014/main" id="{D6343FD0-C350-4ADE-85E1-F8CAA13AC35A}"/>
              </a:ext>
            </a:extLst>
          </p:cNvPr>
          <p:cNvSpPr/>
          <p:nvPr/>
        </p:nvSpPr>
        <p:spPr>
          <a:xfrm rot="3311776">
            <a:off x="3250378" y="3459969"/>
            <a:ext cx="290927" cy="2178181"/>
          </a:xfrm>
          <a:prstGeom prst="downArrow">
            <a:avLst>
              <a:gd name="adj1" fmla="val 41667"/>
              <a:gd name="adj2" fmla="val 17083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실내, 건물이(가) 표시된 사진&#10;&#10;매우 높은 신뢰도로 생성된 설명">
            <a:extLst>
              <a:ext uri="{FF2B5EF4-FFF2-40B4-BE49-F238E27FC236}">
                <a16:creationId xmlns:a16="http://schemas.microsoft.com/office/drawing/2014/main" id="{2520F78E-2A20-4C67-96C9-F52D499294C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63222" y1="46667" x2="65778" y2="67667"/>
                        <a14:foregroundMark x1="65778" y1="67667" x2="50556" y2="57667"/>
                        <a14:foregroundMark x1="50556" y1="57667" x2="34111" y2="64222"/>
                        <a14:foregroundMark x1="34111" y1="64222" x2="31778" y2="39889"/>
                        <a14:foregroundMark x1="31778" y1="39889" x2="57000" y2="41111"/>
                        <a14:foregroundMark x1="57000" y1="41111" x2="63667" y2="58000"/>
                        <a14:foregroundMark x1="63667" y1="58000" x2="43333" y2="63889"/>
                        <a14:foregroundMark x1="43333" y1="63889" x2="39667" y2="45000"/>
                        <a14:foregroundMark x1="39667" y1="45000" x2="61667" y2="48889"/>
                        <a14:foregroundMark x1="61667" y1="48889" x2="62000" y2="66889"/>
                        <a14:foregroundMark x1="62000" y1="66889" x2="39667" y2="71667"/>
                        <a14:foregroundMark x1="39667" y1="71667" x2="28667" y2="56889"/>
                        <a14:foregroundMark x1="28667" y1="56889" x2="28889" y2="39222"/>
                        <a14:foregroundMark x1="28889" y1="39222" x2="47778" y2="31667"/>
                        <a14:foregroundMark x1="47778" y1="31667" x2="60778" y2="43556"/>
                        <a14:foregroundMark x1="60778" y1="43556" x2="57333" y2="65000"/>
                        <a14:foregroundMark x1="57333" y1="65000" x2="40333" y2="69889"/>
                        <a14:foregroundMark x1="40333" y1="69889" x2="30333" y2="47556"/>
                        <a14:foregroundMark x1="30333" y1="47556" x2="51000" y2="30333"/>
                        <a14:foregroundMark x1="51000" y1="30333" x2="69444" y2="35889"/>
                        <a14:foregroundMark x1="69444" y1="35889" x2="68000" y2="53556"/>
                        <a14:foregroundMark x1="68000" y1="53556" x2="66556" y2="54111"/>
                        <a14:foregroundMark x1="49889" y1="54556" x2="47778" y2="50000"/>
                        <a14:foregroundMark x1="47333" y1="43778" x2="64889" y2="54000"/>
                        <a14:foregroundMark x1="64889" y1="54000" x2="44111" y2="66556"/>
                        <a14:foregroundMark x1="44111" y1="66556" x2="39000" y2="49556"/>
                        <a14:foregroundMark x1="39000" y1="49556" x2="56222" y2="46444"/>
                        <a14:foregroundMark x1="56222" y1="46444" x2="56556" y2="47889"/>
                        <a14:foregroundMark x1="71556" y1="54556" x2="64667" y2="73111"/>
                        <a14:foregroundMark x1="64667" y1="73111" x2="47111" y2="71444"/>
                        <a14:foregroundMark x1="47111" y1="71444" x2="48333" y2="46889"/>
                        <a14:foregroundMark x1="48333" y1="46889" x2="57333" y2="4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5078730" y="3257550"/>
            <a:ext cx="2743200" cy="2743200"/>
          </a:xfrm>
          <a:prstGeom prst="rect">
            <a:avLst/>
          </a:prstGeom>
        </p:spPr>
      </p:pic>
      <p:sp>
        <p:nvSpPr>
          <p:cNvPr id="51" name="화살표: 아래쪽 50">
            <a:extLst>
              <a:ext uri="{FF2B5EF4-FFF2-40B4-BE49-F238E27FC236}">
                <a16:creationId xmlns:a16="http://schemas.microsoft.com/office/drawing/2014/main" id="{99AA0DAC-30CD-4B74-BB74-BCA118C00788}"/>
              </a:ext>
            </a:extLst>
          </p:cNvPr>
          <p:cNvSpPr/>
          <p:nvPr/>
        </p:nvSpPr>
        <p:spPr>
          <a:xfrm rot="16200000">
            <a:off x="8178486" y="4555173"/>
            <a:ext cx="231775" cy="1333499"/>
          </a:xfrm>
          <a:prstGeom prst="downArrow">
            <a:avLst>
              <a:gd name="adj1" fmla="val 41667"/>
              <a:gd name="adj2" fmla="val 17083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6A2ED4-E4C0-4586-8E55-ABD73E915139}"/>
              </a:ext>
            </a:extLst>
          </p:cNvPr>
          <p:cNvSpPr txBox="1"/>
          <p:nvPr/>
        </p:nvSpPr>
        <p:spPr>
          <a:xfrm>
            <a:off x="9121140" y="4972050"/>
            <a:ext cx="1988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휠체어 제어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37E1DD-DBC2-4FD4-9318-ABDC7CD65996}"/>
              </a:ext>
            </a:extLst>
          </p:cNvPr>
          <p:cNvSpPr txBox="1"/>
          <p:nvPr/>
        </p:nvSpPr>
        <p:spPr>
          <a:xfrm>
            <a:off x="902970" y="6389370"/>
            <a:ext cx="1268730" cy="377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연락 기능</a:t>
            </a:r>
          </a:p>
        </p:txBody>
      </p:sp>
    </p:spTree>
    <p:extLst>
      <p:ext uri="{BB962C8B-B14F-4D97-AF65-F5344CB8AC3E}">
        <p14:creationId xmlns:p14="http://schemas.microsoft.com/office/powerpoint/2010/main" val="3829159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F315B00-E707-4980-A437-9F98C295F6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612" t="18367" r="44439" b="37007"/>
          <a:stretch/>
        </p:blipFill>
        <p:spPr>
          <a:xfrm>
            <a:off x="121299" y="123696"/>
            <a:ext cx="954982" cy="9165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7D7DAE6-BA0D-4BD1-9D57-13A3CD1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35" y="237032"/>
            <a:ext cx="10515600" cy="821709"/>
          </a:xfrm>
        </p:spPr>
        <p:txBody>
          <a:bodyPr/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개발 진행 상황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04353EF-605F-4DAA-80A2-7D54EABBF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3652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164AD4E-9BC1-44C3-9B37-44F62FC72F1B}"/>
              </a:ext>
            </a:extLst>
          </p:cNvPr>
          <p:cNvCxnSpPr>
            <a:cxnSpLocks/>
          </p:cNvCxnSpPr>
          <p:nvPr/>
        </p:nvCxnSpPr>
        <p:spPr>
          <a:xfrm>
            <a:off x="0" y="1082437"/>
            <a:ext cx="486561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B98AE94-0F35-4CF1-81C9-91A7A6D336E1}"/>
              </a:ext>
            </a:extLst>
          </p:cNvPr>
          <p:cNvSpPr txBox="1"/>
          <p:nvPr/>
        </p:nvSpPr>
        <p:spPr>
          <a:xfrm>
            <a:off x="2707041" y="6100801"/>
            <a:ext cx="2969703" cy="377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&lt;</a:t>
            </a:r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아이템 테스트 영상 </a:t>
            </a:r>
            <a:r>
              <a:rPr lang="en-US" altLang="ko-KR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&gt;</a:t>
            </a:r>
            <a:endParaRPr lang="ko-KR" altLang="en-US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BC30B4-67EE-4F4A-BE3B-562510A54AD2}"/>
              </a:ext>
            </a:extLst>
          </p:cNvPr>
          <p:cNvSpPr txBox="1"/>
          <p:nvPr/>
        </p:nvSpPr>
        <p:spPr>
          <a:xfrm>
            <a:off x="8463432" y="3429000"/>
            <a:ext cx="3498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자체 동작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사고판단 가능  </a:t>
            </a:r>
            <a:endParaRPr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A7C46F-875C-4118-8127-7EE50F4027BF}"/>
              </a:ext>
            </a:extLst>
          </p:cNvPr>
          <p:cNvSpPr txBox="1"/>
          <p:nvPr/>
        </p:nvSpPr>
        <p:spPr>
          <a:xfrm>
            <a:off x="8463432" y="2771474"/>
            <a:ext cx="3498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하드웨어 </a:t>
            </a:r>
            <a:endParaRPr lang="en-US" altLang="ko-KR" dirty="0"/>
          </a:p>
        </p:txBody>
      </p:sp>
      <p:pic>
        <p:nvPicPr>
          <p:cNvPr id="3" name="kit 테스트">
            <a:hlinkClick r:id="" action="ppaction://media"/>
            <a:extLst>
              <a:ext uri="{FF2B5EF4-FFF2-40B4-BE49-F238E27FC236}">
                <a16:creationId xmlns:a16="http://schemas.microsoft.com/office/drawing/2014/main" id="{F5897B13-94C5-4DF2-8324-BA00D6E42E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0356" y="1341108"/>
            <a:ext cx="7729929" cy="417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0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F315B00-E707-4980-A437-9F98C295F6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12" t="18367" r="44439" b="37007"/>
          <a:stretch/>
        </p:blipFill>
        <p:spPr>
          <a:xfrm>
            <a:off x="121299" y="123696"/>
            <a:ext cx="954982" cy="9165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7D7DAE6-BA0D-4BD1-9D57-13A3CD1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35" y="237032"/>
            <a:ext cx="10515600" cy="821709"/>
          </a:xfrm>
        </p:spPr>
        <p:txBody>
          <a:bodyPr/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개발 진행 상황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04353EF-605F-4DAA-80A2-7D54EABBF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3652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164AD4E-9BC1-44C3-9B37-44F62FC72F1B}"/>
              </a:ext>
            </a:extLst>
          </p:cNvPr>
          <p:cNvCxnSpPr>
            <a:cxnSpLocks/>
          </p:cNvCxnSpPr>
          <p:nvPr/>
        </p:nvCxnSpPr>
        <p:spPr>
          <a:xfrm>
            <a:off x="0" y="1082437"/>
            <a:ext cx="486561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629DF0A-5044-4F90-B2E8-85CC58DCE909}"/>
              </a:ext>
            </a:extLst>
          </p:cNvPr>
          <p:cNvSpPr txBox="1"/>
          <p:nvPr/>
        </p:nvSpPr>
        <p:spPr>
          <a:xfrm>
            <a:off x="7567901" y="3429000"/>
            <a:ext cx="3498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APP- </a:t>
            </a:r>
            <a:r>
              <a:rPr lang="ko-KR" altLang="en-US" dirty="0"/>
              <a:t>초안작업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GUI </a:t>
            </a:r>
            <a:r>
              <a:rPr lang="ko-KR" altLang="en-US" dirty="0"/>
              <a:t>디자인 작업</a:t>
            </a: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CB6AA6B-0807-4746-9668-674F20235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85" y="1563143"/>
            <a:ext cx="6059629" cy="40759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B98AE94-0F35-4CF1-81C9-91A7A6D336E1}"/>
              </a:ext>
            </a:extLst>
          </p:cNvPr>
          <p:cNvSpPr txBox="1"/>
          <p:nvPr/>
        </p:nvSpPr>
        <p:spPr>
          <a:xfrm>
            <a:off x="2212090" y="5760122"/>
            <a:ext cx="2969703" cy="377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&lt;APP </a:t>
            </a:r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초안 작업</a:t>
            </a:r>
            <a:r>
              <a:rPr lang="en-US" altLang="ko-KR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&gt;</a:t>
            </a:r>
            <a:endParaRPr lang="ko-KR" altLang="en-US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3AF3F0-AA1C-4CFA-8000-C8C93A12E64F}"/>
              </a:ext>
            </a:extLst>
          </p:cNvPr>
          <p:cNvSpPr txBox="1"/>
          <p:nvPr/>
        </p:nvSpPr>
        <p:spPr>
          <a:xfrm>
            <a:off x="7567901" y="2847806"/>
            <a:ext cx="3498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애플리케이션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23338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F315B00-E707-4980-A437-9F98C295F6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12" t="18367" r="44439" b="37007"/>
          <a:stretch/>
        </p:blipFill>
        <p:spPr>
          <a:xfrm>
            <a:off x="121299" y="123696"/>
            <a:ext cx="954982" cy="9165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7D7DAE6-BA0D-4BD1-9D57-13A3CD1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888" y="218526"/>
            <a:ext cx="10515600" cy="821709"/>
          </a:xfrm>
        </p:spPr>
        <p:txBody>
          <a:bodyPr/>
          <a:lstStyle/>
          <a:p>
            <a:r>
              <a:rPr lang="ko-KR" altLang="en-US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향후 계획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04353EF-605F-4DAA-80A2-7D54EABBF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3652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164AD4E-9BC1-44C3-9B37-44F62FC72F1B}"/>
              </a:ext>
            </a:extLst>
          </p:cNvPr>
          <p:cNvCxnSpPr>
            <a:cxnSpLocks/>
          </p:cNvCxnSpPr>
          <p:nvPr/>
        </p:nvCxnSpPr>
        <p:spPr>
          <a:xfrm>
            <a:off x="0" y="1082437"/>
            <a:ext cx="410221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264601"/>
              </p:ext>
            </p:extLst>
          </p:nvPr>
        </p:nvGraphicFramePr>
        <p:xfrm>
          <a:off x="3568699" y="2181949"/>
          <a:ext cx="7962900" cy="33241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990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90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90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90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90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90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905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9905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9905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905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9723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4137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3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4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5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6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7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8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9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10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11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12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19/ 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770">
                <a:tc gridSpan="1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517">
                <a:tc gridSpan="1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517">
                <a:tc gridSpan="1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517">
                <a:tc gridSpan="1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3108">
                <a:tc gridSpan="1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1138">
                <a:tc gridSpan="1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770">
                <a:tc gridSpan="1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180909"/>
              </p:ext>
            </p:extLst>
          </p:nvPr>
        </p:nvGraphicFramePr>
        <p:xfrm>
          <a:off x="2197100" y="2640544"/>
          <a:ext cx="1270000" cy="1624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6051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기기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051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웹사이트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051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어플리케이션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051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개발 후 보완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78785" y="3208988"/>
            <a:ext cx="691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a typeface="경기천년바탕 Regular"/>
              </a:rPr>
              <a:t>개발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6085" y="4300560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ea typeface="경기천년바탕 Regular"/>
              </a:rPr>
              <a:t>시장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0908" y="493987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ea typeface="경기천년바탕 Regular"/>
              </a:rPr>
              <a:t>마케팅</a:t>
            </a: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972866"/>
              </p:ext>
            </p:extLst>
          </p:nvPr>
        </p:nvGraphicFramePr>
        <p:xfrm>
          <a:off x="2389637" y="4763746"/>
          <a:ext cx="10647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4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체험 기간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병원 홍보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6572394"/>
              </p:ext>
            </p:extLst>
          </p:nvPr>
        </p:nvGraphicFramePr>
        <p:xfrm>
          <a:off x="2577248" y="4331794"/>
          <a:ext cx="106158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15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ea typeface="경기천년바탕 Regular"/>
                        </a:rPr>
                        <a:t>시장 조사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5" name="Picture 4" descr="C:\Users\USER\Downloads\noun_1724670_cc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2" t="13195" r="13194" b="36229"/>
          <a:stretch/>
        </p:blipFill>
        <p:spPr bwMode="auto">
          <a:xfrm>
            <a:off x="1777756" y="3259788"/>
            <a:ext cx="447382" cy="31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C:\Users\USER\Downloads\noun_1724670_cc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2" t="13195" r="13194" b="36229"/>
          <a:stretch/>
        </p:blipFill>
        <p:spPr bwMode="auto">
          <a:xfrm>
            <a:off x="1788979" y="4988900"/>
            <a:ext cx="408587" cy="291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C:\Users\USER\Downloads\noun_1724670_cc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2" t="13195" r="13194" b="36229"/>
          <a:stretch/>
        </p:blipFill>
        <p:spPr bwMode="auto">
          <a:xfrm>
            <a:off x="1778871" y="4357018"/>
            <a:ext cx="447382" cy="319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769381" y="4331232"/>
            <a:ext cx="50292" cy="3572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경기천년바탕 Regular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774207" y="4904891"/>
            <a:ext cx="45720" cy="4755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경기천년바탕 Regular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81334" y="2864050"/>
            <a:ext cx="50292" cy="1121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경기천년바탕 Regular"/>
            </a:endParaRPr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3695700" y="2791548"/>
            <a:ext cx="4686300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7137400" y="3208988"/>
            <a:ext cx="1905000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>
            <a:off x="3695700" y="3654168"/>
            <a:ext cx="4686300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7861300" y="4047188"/>
            <a:ext cx="2641600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>
            <a:off x="7870433" y="4900119"/>
            <a:ext cx="1198672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8488373" y="5296511"/>
            <a:ext cx="1320800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>
            <a:off x="3654137" y="4472897"/>
            <a:ext cx="1200727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8443239" y="2625601"/>
            <a:ext cx="55321" cy="3572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9131553" y="3043041"/>
            <a:ext cx="50292" cy="3572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8443239" y="3469041"/>
            <a:ext cx="55321" cy="3572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10520400" y="3877578"/>
            <a:ext cx="45720" cy="3572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9859974" y="5130745"/>
            <a:ext cx="50292" cy="3572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9136073" y="4710432"/>
            <a:ext cx="50292" cy="3572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4931064" y="4294250"/>
            <a:ext cx="50292" cy="3572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151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F315B00-E707-4980-A437-9F98C295F6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12" t="18367" r="44439" b="37007"/>
          <a:stretch/>
        </p:blipFill>
        <p:spPr>
          <a:xfrm>
            <a:off x="121299" y="123696"/>
            <a:ext cx="954982" cy="91653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7D7DAE6-BA0D-4BD1-9D57-13A3CD1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35" y="237032"/>
            <a:ext cx="10515600" cy="821709"/>
          </a:xfrm>
        </p:spPr>
        <p:txBody>
          <a:bodyPr/>
          <a:lstStyle/>
          <a:p>
            <a:r>
              <a:rPr lang="en-US" altLang="ko-KR" dirty="0">
                <a:latin typeface="경기천년바탕 Regular" panose="02020503020101020101" pitchFamily="18" charset="-127"/>
                <a:ea typeface="경기천년바탕 Regular" panose="02020503020101020101" pitchFamily="18" charset="-127"/>
              </a:rPr>
              <a:t>Q &amp; A</a:t>
            </a:r>
            <a:endParaRPr lang="ko-KR" altLang="en-US" dirty="0">
              <a:latin typeface="경기천년바탕 Regular" panose="02020503020101020101" pitchFamily="18" charset="-127"/>
              <a:ea typeface="경기천년바탕 Regular" panose="02020503020101020101" pitchFamily="18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164AD4E-9BC1-44C3-9B37-44F62FC72F1B}"/>
              </a:ext>
            </a:extLst>
          </p:cNvPr>
          <p:cNvCxnSpPr>
            <a:cxnSpLocks/>
          </p:cNvCxnSpPr>
          <p:nvPr/>
        </p:nvCxnSpPr>
        <p:spPr>
          <a:xfrm>
            <a:off x="0" y="1082437"/>
            <a:ext cx="410221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USER\Downloads\noun_882991_cc (1)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9" r="26053" b="13561"/>
          <a:stretch/>
        </p:blipFill>
        <p:spPr bwMode="auto">
          <a:xfrm>
            <a:off x="5227094" y="1605546"/>
            <a:ext cx="2033695" cy="3635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695474" y="2499726"/>
            <a:ext cx="50969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ea typeface="경기천년바탕 Regular"/>
              </a:rPr>
              <a:t>Thank you</a:t>
            </a:r>
            <a:endParaRPr lang="ko-KR" altLang="en-US" sz="8000" dirty="0">
              <a:ea typeface="경기천년바탕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45364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와이드스크린</PresentationFormat>
  <Paragraphs>101</Paragraphs>
  <Slides>9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Arial Unicode MS</vt:lpstr>
      <vt:lpstr>경기천년바탕 Regular</vt:lpstr>
      <vt:lpstr>맑은 고딕</vt:lpstr>
      <vt:lpstr>Arial</vt:lpstr>
      <vt:lpstr>Wingdings</vt:lpstr>
      <vt:lpstr>Office 테마</vt:lpstr>
      <vt:lpstr>IOT 휠체어 키트</vt:lpstr>
      <vt:lpstr>PowerPoint 프레젠테이션</vt:lpstr>
      <vt:lpstr>사업 배경</vt:lpstr>
      <vt:lpstr>PowerPoint 프레젠테이션</vt:lpstr>
      <vt:lpstr>아이템 소개</vt:lpstr>
      <vt:lpstr>개발 진행 상황</vt:lpstr>
      <vt:lpstr>개발 진행 상황</vt:lpstr>
      <vt:lpstr>향후 계획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정서윤</dc:creator>
  <cp:lastModifiedBy> </cp:lastModifiedBy>
  <cp:revision>21</cp:revision>
  <dcterms:created xsi:type="dcterms:W3CDTF">2018-05-23T11:03:15Z</dcterms:created>
  <dcterms:modified xsi:type="dcterms:W3CDTF">2018-05-29T08:15:18Z</dcterms:modified>
</cp:coreProperties>
</file>

<file path=docProps/thumbnail.jpeg>
</file>